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ovelace" panose="020B0604020202020204" charset="0"/>
      <p:regular r:id="rId14"/>
    </p:embeddedFont>
    <p:embeddedFont>
      <p:font typeface="Open Sans" panose="020B0604020202020204" charset="0"/>
      <p:regular r:id="rId15"/>
    </p:embeddedFont>
    <p:embeddedFont>
      <p:font typeface="Higuen Elegant Serif" panose="020B0604020202020204" charset="-18"/>
      <p:regular r:id="rId16"/>
    </p:embeddedFont>
    <p:embeddedFont>
      <p:font typeface="Lovelace Bold" panose="020B0604020202020204" charset="0"/>
      <p:regular r:id="rId17"/>
    </p:embeddedFont>
    <p:embeddedFont>
      <p:font typeface="Kenao Sans Serif" panose="020B0604020202020204" charset="-18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74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ru.wikipedia.org/wiki/%D0%9B%D0%BE%D0%BD%D0%B4%D0%BE%D0%BD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image" Target="../media/image7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174484" y="794444"/>
            <a:ext cx="7084816" cy="8463856"/>
          </a:xfrm>
          <a:custGeom>
            <a:avLst/>
            <a:gdLst/>
            <a:ahLst/>
            <a:cxnLst/>
            <a:rect l="l" t="t" r="r" b="b"/>
            <a:pathLst>
              <a:path w="7084816" h="8463856">
                <a:moveTo>
                  <a:pt x="0" y="0"/>
                </a:moveTo>
                <a:lnTo>
                  <a:pt x="7084816" y="0"/>
                </a:lnTo>
                <a:lnTo>
                  <a:pt x="7084816" y="8463856"/>
                </a:lnTo>
                <a:lnTo>
                  <a:pt x="0" y="84638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837924" y="4991100"/>
            <a:ext cx="8306076" cy="50151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289"/>
              </a:lnSpc>
            </a:pPr>
            <a:r>
              <a:rPr lang="en-US" sz="8063" spc="556">
                <a:solidFill>
                  <a:srgbClr val="000000"/>
                </a:solidFill>
                <a:latin typeface="Higuen Elegant Serif"/>
              </a:rPr>
              <a:t>АНТОНИС ВАН ДЕЙК</a:t>
            </a:r>
          </a:p>
          <a:p>
            <a:pPr>
              <a:lnSpc>
                <a:spcPts val="17921"/>
              </a:lnSpc>
            </a:pPr>
            <a:endParaRPr lang="en-US" sz="8063" spc="556">
              <a:solidFill>
                <a:srgbClr val="000000"/>
              </a:solidFill>
              <a:latin typeface="Higuen Elegant Serif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37924" y="7793355"/>
            <a:ext cx="6934476" cy="15132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880"/>
              </a:lnSpc>
            </a:pPr>
            <a:r>
              <a:rPr lang="en-US" sz="4200" dirty="0">
                <a:solidFill>
                  <a:srgbClr val="000000"/>
                </a:solidFill>
                <a:latin typeface="Kenao Sans Serif"/>
              </a:rPr>
              <a:t>22 </a:t>
            </a:r>
            <a:r>
              <a:rPr lang="en-US" sz="4200" dirty="0" err="1">
                <a:solidFill>
                  <a:srgbClr val="000000"/>
                </a:solidFill>
                <a:latin typeface="Kenao Sans Serif"/>
              </a:rPr>
              <a:t>марта</a:t>
            </a:r>
            <a:r>
              <a:rPr lang="en-US" sz="4200" dirty="0">
                <a:solidFill>
                  <a:srgbClr val="000000"/>
                </a:solidFill>
                <a:latin typeface="Kenao Sans Serif"/>
              </a:rPr>
              <a:t> 1599, </a:t>
            </a:r>
            <a:r>
              <a:rPr lang="en-US" sz="4200" dirty="0" err="1">
                <a:latin typeface="Kenao Sans Serif"/>
              </a:rPr>
              <a:t>Антверпен</a:t>
            </a:r>
            <a:r>
              <a:rPr lang="en-US" sz="4200" dirty="0">
                <a:solidFill>
                  <a:srgbClr val="000000"/>
                </a:solidFill>
                <a:latin typeface="Kenao Sans Serif"/>
              </a:rPr>
              <a:t> — 9 </a:t>
            </a:r>
            <a:r>
              <a:rPr lang="en-US" sz="4200" dirty="0" err="1">
                <a:solidFill>
                  <a:srgbClr val="000000"/>
                </a:solidFill>
                <a:latin typeface="Kenao Sans Serif"/>
              </a:rPr>
              <a:t>декабря</a:t>
            </a:r>
            <a:r>
              <a:rPr lang="en-US" sz="4200" dirty="0">
                <a:solidFill>
                  <a:srgbClr val="000000"/>
                </a:solidFill>
                <a:latin typeface="Kenao Sans Serif"/>
              </a:rPr>
              <a:t> 1641</a:t>
            </a:r>
            <a:r>
              <a:rPr lang="en-US" sz="4200" dirty="0" smtClean="0">
                <a:solidFill>
                  <a:srgbClr val="000000"/>
                </a:solidFill>
                <a:latin typeface="Kenao Sans Serif"/>
              </a:rPr>
              <a:t>,</a:t>
            </a:r>
            <a:r>
              <a:rPr lang="ru-RU" sz="4200" dirty="0" smtClean="0">
                <a:solidFill>
                  <a:srgbClr val="000000"/>
                </a:solidFill>
                <a:latin typeface="Kenao Sans Serif"/>
              </a:rPr>
              <a:t> Лондон</a:t>
            </a:r>
            <a:endParaRPr lang="en-US" sz="4200" u="sng" dirty="0">
              <a:solidFill>
                <a:srgbClr val="000000"/>
              </a:solidFill>
              <a:latin typeface="Kenao Sans Serif"/>
              <a:hlinkClick r:id="rId4" tooltip="https://ru.wikipedia.org/wiki/%D0%9B%D0%BE%D0%BD%D0%B4%D0%BE%D0%B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06396" y="388493"/>
            <a:ext cx="6954307" cy="9510014"/>
          </a:xfrm>
          <a:custGeom>
            <a:avLst/>
            <a:gdLst/>
            <a:ahLst/>
            <a:cxnLst/>
            <a:rect l="l" t="t" r="r" b="b"/>
            <a:pathLst>
              <a:path w="6954307" h="9510014">
                <a:moveTo>
                  <a:pt x="0" y="0"/>
                </a:moveTo>
                <a:lnTo>
                  <a:pt x="6954306" y="0"/>
                </a:lnTo>
                <a:lnTo>
                  <a:pt x="6954306" y="9510014"/>
                </a:lnTo>
                <a:lnTo>
                  <a:pt x="0" y="95100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144000" y="322183"/>
            <a:ext cx="8328567" cy="1661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39"/>
              </a:lnSpc>
            </a:pPr>
            <a:r>
              <a:rPr lang="en-US" sz="9600">
                <a:solidFill>
                  <a:srgbClr val="000000"/>
                </a:solidFill>
                <a:latin typeface="Higuen Elegant Serif"/>
              </a:rPr>
              <a:t>Биография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890779" y="2161484"/>
            <a:ext cx="8835010" cy="5981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В 1609 году его отправили в мастерскую одного из лучших живописцев города Хендрика ван Балена.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С 1615 года у Ван Дейка уже была собственная мастерская в Антверпене совместно с Яном Брейгелем Младшим.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Длительное время сотрудничал с Питером Паулем Рубенсом.</a:t>
            </a:r>
          </a:p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Рубенс отзывался о Ван Дейке как о своём лучшем ученике.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214921" y="8802549"/>
            <a:ext cx="9510868" cy="844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09"/>
              </a:lnSpc>
              <a:spcBef>
                <a:spcPct val="0"/>
              </a:spcBef>
            </a:pPr>
            <a:r>
              <a:rPr lang="en-US" sz="2364" spc="163">
                <a:solidFill>
                  <a:srgbClr val="000000"/>
                </a:solidFill>
                <a:latin typeface="Higuen Elegant Serif"/>
              </a:rPr>
              <a:t>«АВТОПОРТРЕТ» (ОК. 1615, ВЕНА, МУЗЕЙ ИСТОРИИ ИСКУССТВ).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577847" y="1756219"/>
            <a:ext cx="6568072" cy="7502081"/>
          </a:xfrm>
          <a:custGeom>
            <a:avLst/>
            <a:gdLst/>
            <a:ahLst/>
            <a:cxnLst/>
            <a:rect l="l" t="t" r="r" b="b"/>
            <a:pathLst>
              <a:path w="6568072" h="7502081">
                <a:moveTo>
                  <a:pt x="0" y="0"/>
                </a:moveTo>
                <a:lnTo>
                  <a:pt x="6568072" y="0"/>
                </a:lnTo>
                <a:lnTo>
                  <a:pt x="6568072" y="7502081"/>
                </a:lnTo>
                <a:lnTo>
                  <a:pt x="0" y="7502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152400" cap="rnd">
            <a:solidFill>
              <a:srgbClr val="C3A780"/>
            </a:solidFill>
            <a:prstDash val="solid"/>
            <a:round/>
          </a:ln>
        </p:spPr>
      </p:sp>
      <p:sp>
        <p:nvSpPr>
          <p:cNvPr id="4" name="Freeform 4"/>
          <p:cNvSpPr/>
          <p:nvPr/>
        </p:nvSpPr>
        <p:spPr>
          <a:xfrm>
            <a:off x="10505228" y="1756219"/>
            <a:ext cx="5445261" cy="7502081"/>
          </a:xfrm>
          <a:custGeom>
            <a:avLst/>
            <a:gdLst/>
            <a:ahLst/>
            <a:cxnLst/>
            <a:rect l="l" t="t" r="r" b="b"/>
            <a:pathLst>
              <a:path w="5445261" h="7502081">
                <a:moveTo>
                  <a:pt x="0" y="0"/>
                </a:moveTo>
                <a:lnTo>
                  <a:pt x="5445260" y="0"/>
                </a:lnTo>
                <a:lnTo>
                  <a:pt x="5445260" y="7502081"/>
                </a:lnTo>
                <a:lnTo>
                  <a:pt x="0" y="75020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 w="180975" cap="rnd">
            <a:solidFill>
              <a:srgbClr val="C3A780"/>
            </a:solidFill>
            <a:prstDash val="solid"/>
            <a:round/>
          </a:ln>
        </p:spPr>
      </p:sp>
      <p:sp>
        <p:nvSpPr>
          <p:cNvPr id="5" name="TextBox 5"/>
          <p:cNvSpPr txBox="1"/>
          <p:nvPr/>
        </p:nvSpPr>
        <p:spPr>
          <a:xfrm>
            <a:off x="1767763" y="393382"/>
            <a:ext cx="14182725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Kenao Sans Serif"/>
              </a:rPr>
              <a:t>Ранний период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9420225"/>
            <a:ext cx="7261126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«Коронование терновым венцом»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676522" y="9420225"/>
            <a:ext cx="360779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«Поцелуй Иуды».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25026" r="-9397" b="-4629"/>
            </a:stretch>
          </a:blipFill>
        </p:spPr>
      </p:sp>
      <p:sp>
        <p:nvSpPr>
          <p:cNvPr id="3" name="Freeform 3"/>
          <p:cNvSpPr/>
          <p:nvPr/>
        </p:nvSpPr>
        <p:spPr>
          <a:xfrm rot="3533427">
            <a:off x="15582544" y="815191"/>
            <a:ext cx="1761836" cy="795834"/>
          </a:xfrm>
          <a:custGeom>
            <a:avLst/>
            <a:gdLst/>
            <a:ahLst/>
            <a:cxnLst/>
            <a:rect l="l" t="t" r="r" b="b"/>
            <a:pathLst>
              <a:path w="1761836" h="795834">
                <a:moveTo>
                  <a:pt x="0" y="0"/>
                </a:moveTo>
                <a:lnTo>
                  <a:pt x="1761836" y="0"/>
                </a:lnTo>
                <a:lnTo>
                  <a:pt x="1761836" y="795834"/>
                </a:lnTo>
                <a:lnTo>
                  <a:pt x="0" y="7958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9637043">
            <a:off x="13182241" y="965796"/>
            <a:ext cx="1203116" cy="1779770"/>
          </a:xfrm>
          <a:custGeom>
            <a:avLst/>
            <a:gdLst/>
            <a:ahLst/>
            <a:cxnLst/>
            <a:rect l="l" t="t" r="r" b="b"/>
            <a:pathLst>
              <a:path w="1203116" h="1779770">
                <a:moveTo>
                  <a:pt x="0" y="0"/>
                </a:moveTo>
                <a:lnTo>
                  <a:pt x="1203115" y="0"/>
                </a:lnTo>
                <a:lnTo>
                  <a:pt x="1203115" y="1779770"/>
                </a:lnTo>
                <a:lnTo>
                  <a:pt x="0" y="17797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3994611">
            <a:off x="15191445" y="2192974"/>
            <a:ext cx="839118" cy="2632526"/>
          </a:xfrm>
          <a:custGeom>
            <a:avLst/>
            <a:gdLst/>
            <a:ahLst/>
            <a:cxnLst/>
            <a:rect l="l" t="t" r="r" b="b"/>
            <a:pathLst>
              <a:path w="839118" h="2632526">
                <a:moveTo>
                  <a:pt x="0" y="0"/>
                </a:moveTo>
                <a:lnTo>
                  <a:pt x="839117" y="0"/>
                </a:lnTo>
                <a:lnTo>
                  <a:pt x="839117" y="2632526"/>
                </a:lnTo>
                <a:lnTo>
                  <a:pt x="0" y="2632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614990" y="4534225"/>
            <a:ext cx="6605871" cy="5152700"/>
          </a:xfrm>
          <a:custGeom>
            <a:avLst/>
            <a:gdLst/>
            <a:ahLst/>
            <a:cxnLst/>
            <a:rect l="l" t="t" r="r" b="b"/>
            <a:pathLst>
              <a:path w="6605871" h="5152700">
                <a:moveTo>
                  <a:pt x="0" y="0"/>
                </a:moveTo>
                <a:lnTo>
                  <a:pt x="6605870" y="0"/>
                </a:lnTo>
                <a:lnTo>
                  <a:pt x="6605870" y="5152700"/>
                </a:lnTo>
                <a:lnTo>
                  <a:pt x="0" y="51527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746500" y="2637915"/>
            <a:ext cx="5594453" cy="7049010"/>
          </a:xfrm>
          <a:custGeom>
            <a:avLst/>
            <a:gdLst/>
            <a:ahLst/>
            <a:cxnLst/>
            <a:rect l="l" t="t" r="r" b="b"/>
            <a:pathLst>
              <a:path w="5594453" h="7049010">
                <a:moveTo>
                  <a:pt x="0" y="0"/>
                </a:moveTo>
                <a:lnTo>
                  <a:pt x="5594453" y="0"/>
                </a:lnTo>
                <a:lnTo>
                  <a:pt x="5594453" y="7049010"/>
                </a:lnTo>
                <a:lnTo>
                  <a:pt x="0" y="70490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796282" y="533146"/>
            <a:ext cx="7337457" cy="1067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8116"/>
              </a:lnSpc>
            </a:pPr>
            <a:r>
              <a:rPr lang="en-US" sz="7515" spc="571">
                <a:solidFill>
                  <a:srgbClr val="000000"/>
                </a:solidFill>
                <a:latin typeface="Higuen Elegant Serif"/>
              </a:rPr>
              <a:t>Путешествия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713185" y="336379"/>
            <a:ext cx="16196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Лондон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6449477" y="2314382"/>
            <a:ext cx="161964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Италия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205294" y="2828097"/>
            <a:ext cx="203113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Венеция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7008" y="1849395"/>
            <a:ext cx="511343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Портрет Короля Карла I.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401081" y="7906385"/>
            <a:ext cx="4886919" cy="1780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Портрет Карла I и его супруги Генриетты Марии.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7259300" y="-585449"/>
            <a:ext cx="697383" cy="11918569"/>
            <a:chOff x="0" y="0"/>
            <a:chExt cx="929844" cy="15891425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929844" cy="15891425"/>
              <a:chOff x="0" y="0"/>
              <a:chExt cx="183673" cy="313904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83673" cy="3139047"/>
              </a:xfrm>
              <a:custGeom>
                <a:avLst/>
                <a:gdLst/>
                <a:ahLst/>
                <a:cxnLst/>
                <a:rect l="l" t="t" r="r" b="b"/>
                <a:pathLst>
                  <a:path w="183673" h="3139047">
                    <a:moveTo>
                      <a:pt x="0" y="0"/>
                    </a:moveTo>
                    <a:lnTo>
                      <a:pt x="183673" y="0"/>
                    </a:lnTo>
                    <a:lnTo>
                      <a:pt x="183673" y="3139047"/>
                    </a:lnTo>
                    <a:lnTo>
                      <a:pt x="0" y="313904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0" y="-57150"/>
                <a:ext cx="183673" cy="3196197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359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 rot="-5400000">
              <a:off x="-5064388" y="7467889"/>
              <a:ext cx="10972800" cy="4938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079"/>
                </a:lnSpc>
              </a:pPr>
              <a:r>
                <a:rPr lang="en-US" sz="2199" spc="305">
                  <a:solidFill>
                    <a:srgbClr val="000000"/>
                  </a:solidFill>
                  <a:latin typeface="Higuen Elegant Serif"/>
                </a:rPr>
                <a:t>ТВОРЧЕСТВО</a:t>
              </a:r>
            </a:p>
          </p:txBody>
        </p:sp>
      </p:grpSp>
      <p:sp>
        <p:nvSpPr>
          <p:cNvPr id="8" name="Freeform 8"/>
          <p:cNvSpPr/>
          <p:nvPr/>
        </p:nvSpPr>
        <p:spPr>
          <a:xfrm>
            <a:off x="7539865" y="3167200"/>
            <a:ext cx="9179170" cy="6547330"/>
          </a:xfrm>
          <a:custGeom>
            <a:avLst/>
            <a:gdLst/>
            <a:ahLst/>
            <a:cxnLst/>
            <a:rect l="l" t="t" r="r" b="b"/>
            <a:pathLst>
              <a:path w="9179170" h="6547330">
                <a:moveTo>
                  <a:pt x="0" y="0"/>
                </a:moveTo>
                <a:lnTo>
                  <a:pt x="9179170" y="0"/>
                </a:lnTo>
                <a:lnTo>
                  <a:pt x="9179170" y="6547330"/>
                </a:lnTo>
                <a:lnTo>
                  <a:pt x="0" y="65473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646991" y="270883"/>
            <a:ext cx="15705816" cy="2294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0"/>
              </a:lnSpc>
            </a:pPr>
            <a:r>
              <a:rPr lang="en-US" sz="2621">
                <a:solidFill>
                  <a:srgbClr val="000000"/>
                </a:solidFill>
                <a:latin typeface="Open Sans"/>
              </a:rPr>
              <a:t>Творчество Ван Дейка эволюционировало. Произведения, созданные им во время его первого пребывания в Англии, значительно отличаются от тех, что были созданы до того во Фландрии. В Антверпене, недавно вернувшемся к католицизму, Антуан имел возможность выполнять только картины религиозного характера или официальные портреты. В Лондоне он стал пользоваться большей свободой как в методе выполнения картин, так и в выборе тем.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6991" y="3575805"/>
            <a:ext cx="6352609" cy="56824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6"/>
              </a:lnSpc>
              <a:spcBef>
                <a:spcPct val="0"/>
              </a:spcBef>
            </a:pPr>
            <a:r>
              <a:rPr lang="en-US" sz="2483">
                <a:solidFill>
                  <a:srgbClr val="000000"/>
                </a:solidFill>
                <a:latin typeface="Open Sans"/>
              </a:rPr>
              <a:t> На рубеже 1621 и 1622 годов Ван Дейк, которому было чуть больше двадцати лет, благодаря английскому опыту и освобождению от религиозной обусловленности, обрёл стимул для творчества, посвятив себя, в дополнение к портретам, мифологическим сценам, где могли появляться изображения с эротическим подтекстом. Так, среди прочих, следуя стилю Тициана (своего любимого художника), Ван Дейк создал картину «Вертумн и Помона».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25026" r="-9397" b="-462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49757" y="2976205"/>
            <a:ext cx="4537496" cy="6993416"/>
          </a:xfrm>
          <a:custGeom>
            <a:avLst/>
            <a:gdLst/>
            <a:ahLst/>
            <a:cxnLst/>
            <a:rect l="l" t="t" r="r" b="b"/>
            <a:pathLst>
              <a:path w="4537496" h="6993416">
                <a:moveTo>
                  <a:pt x="0" y="0"/>
                </a:moveTo>
                <a:lnTo>
                  <a:pt x="4537496" y="0"/>
                </a:lnTo>
                <a:lnTo>
                  <a:pt x="4537496" y="6993416"/>
                </a:lnTo>
                <a:lnTo>
                  <a:pt x="0" y="6993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491940" y="2925737"/>
            <a:ext cx="4416228" cy="7043884"/>
          </a:xfrm>
          <a:custGeom>
            <a:avLst/>
            <a:gdLst/>
            <a:ahLst/>
            <a:cxnLst/>
            <a:rect l="l" t="t" r="r" b="b"/>
            <a:pathLst>
              <a:path w="4416228" h="7043884">
                <a:moveTo>
                  <a:pt x="0" y="0"/>
                </a:moveTo>
                <a:lnTo>
                  <a:pt x="4416228" y="0"/>
                </a:lnTo>
                <a:lnTo>
                  <a:pt x="4416228" y="7043884"/>
                </a:lnTo>
                <a:lnTo>
                  <a:pt x="0" y="7043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278130" y="4706773"/>
            <a:ext cx="3749134" cy="5262847"/>
          </a:xfrm>
          <a:custGeom>
            <a:avLst/>
            <a:gdLst/>
            <a:ahLst/>
            <a:cxnLst/>
            <a:rect l="l" t="t" r="r" b="b"/>
            <a:pathLst>
              <a:path w="3749134" h="5262847">
                <a:moveTo>
                  <a:pt x="0" y="0"/>
                </a:moveTo>
                <a:lnTo>
                  <a:pt x="3749135" y="0"/>
                </a:lnTo>
                <a:lnTo>
                  <a:pt x="3749135" y="5262848"/>
                </a:lnTo>
                <a:lnTo>
                  <a:pt x="0" y="5262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322540" y="4706773"/>
            <a:ext cx="3945902" cy="5262847"/>
          </a:xfrm>
          <a:custGeom>
            <a:avLst/>
            <a:gdLst/>
            <a:ahLst/>
            <a:cxnLst/>
            <a:rect l="l" t="t" r="r" b="b"/>
            <a:pathLst>
              <a:path w="3945902" h="5262847">
                <a:moveTo>
                  <a:pt x="0" y="0"/>
                </a:moveTo>
                <a:lnTo>
                  <a:pt x="3945902" y="0"/>
                </a:lnTo>
                <a:lnTo>
                  <a:pt x="3945902" y="5262848"/>
                </a:lnTo>
                <a:lnTo>
                  <a:pt x="0" y="526284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724553" y="1559928"/>
            <a:ext cx="14838895" cy="172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5"/>
              </a:lnSpc>
            </a:pPr>
            <a:r>
              <a:rPr lang="en-US" sz="3303">
                <a:solidFill>
                  <a:srgbClr val="000000"/>
                </a:solidFill>
                <a:latin typeface="Lovelace"/>
              </a:rPr>
              <a:t>«Эти рисунки принадлежат к шедеврам мировой портретной графики и составляют одну из наиболее ценных частей рисовального наследия Ван Дейка».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57582" y="532541"/>
            <a:ext cx="14539366" cy="1923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22"/>
              </a:lnSpc>
            </a:pPr>
            <a:r>
              <a:rPr lang="en-US" sz="6317" spc="480">
                <a:solidFill>
                  <a:srgbClr val="000000"/>
                </a:solidFill>
                <a:latin typeface="Higuen Elegant Serif"/>
              </a:rPr>
              <a:t>«Иконография» Ван Дейка</a:t>
            </a:r>
          </a:p>
          <a:p>
            <a:pPr algn="ctr">
              <a:lnSpc>
                <a:spcPts val="7989"/>
              </a:lnSpc>
            </a:pPr>
            <a:endParaRPr lang="en-US" sz="6317" spc="480">
              <a:solidFill>
                <a:srgbClr val="000000"/>
              </a:solidFill>
              <a:latin typeface="Higuen Elegant Serif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2341" y="1577170"/>
            <a:ext cx="9502648" cy="707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2459" lvl="1" indent="-336230" algn="ctr">
              <a:lnSpc>
                <a:spcPts val="4360"/>
              </a:lnSpc>
              <a:buFont typeface="Arial"/>
              <a:buChar char="•"/>
            </a:pPr>
            <a:r>
              <a:rPr lang="en-US" sz="3114">
                <a:solidFill>
                  <a:srgbClr val="000000"/>
                </a:solidFill>
                <a:latin typeface="Open Sans"/>
              </a:rPr>
              <a:t>Создатель жанровых разновидностей камерного (интимного) и парадного, репрезентативного портрета.</a:t>
            </a:r>
          </a:p>
          <a:p>
            <a:pPr marL="672459" lvl="1" indent="-336230" algn="ctr">
              <a:lnSpc>
                <a:spcPts val="4360"/>
              </a:lnSpc>
              <a:buFont typeface="Arial"/>
              <a:buChar char="•"/>
            </a:pPr>
            <a:r>
              <a:rPr lang="en-US" sz="3114">
                <a:solidFill>
                  <a:srgbClr val="000000"/>
                </a:solidFill>
                <a:latin typeface="Open Sans"/>
              </a:rPr>
              <a:t>Оказал значительное и длительное влияние на последующих английских художников-портретистов.</a:t>
            </a:r>
          </a:p>
          <a:p>
            <a:pPr marL="672459" lvl="1" indent="-336230" algn="ctr">
              <a:lnSpc>
                <a:spcPts val="4360"/>
              </a:lnSpc>
              <a:buFont typeface="Arial"/>
              <a:buChar char="•"/>
            </a:pPr>
            <a:r>
              <a:rPr lang="en-US" sz="3114">
                <a:solidFill>
                  <a:srgbClr val="000000"/>
                </a:solidFill>
                <a:latin typeface="Open Sans"/>
              </a:rPr>
              <a:t>Именем художника названа красно-коричневая краска «ван дик» на основе безводной окиси железа, которую часто применяли по белому грунту живописцы XVII—XVIII веков.</a:t>
            </a:r>
          </a:p>
          <a:p>
            <a:pPr marL="672459" lvl="1" indent="-336230" algn="ctr">
              <a:lnSpc>
                <a:spcPts val="4360"/>
              </a:lnSpc>
              <a:buFont typeface="Arial"/>
              <a:buChar char="•"/>
            </a:pPr>
            <a:r>
              <a:rPr lang="en-US" sz="3114">
                <a:solidFill>
                  <a:srgbClr val="000000"/>
                </a:solidFill>
                <a:latin typeface="Open Sans"/>
              </a:rPr>
              <a:t>«Иконография» (гравюра)</a:t>
            </a:r>
          </a:p>
          <a:p>
            <a:pPr algn="ctr">
              <a:lnSpc>
                <a:spcPts val="3975"/>
              </a:lnSpc>
            </a:pPr>
            <a:endParaRPr lang="en-US" sz="3114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0178778" y="2115847"/>
            <a:ext cx="7552860" cy="5951654"/>
          </a:xfrm>
          <a:custGeom>
            <a:avLst/>
            <a:gdLst/>
            <a:ahLst/>
            <a:cxnLst/>
            <a:rect l="l" t="t" r="r" b="b"/>
            <a:pathLst>
              <a:path w="7552860" h="5951654">
                <a:moveTo>
                  <a:pt x="0" y="0"/>
                </a:moveTo>
                <a:lnTo>
                  <a:pt x="7552860" y="0"/>
                </a:lnTo>
                <a:lnTo>
                  <a:pt x="7552860" y="5951654"/>
                </a:lnTo>
                <a:lnTo>
                  <a:pt x="0" y="59516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609500" y="393382"/>
            <a:ext cx="14182725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Kenao Sans Serif"/>
              </a:rPr>
              <a:t>Вклад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862721" y="8595530"/>
            <a:ext cx="14182725" cy="1372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56"/>
              </a:lnSpc>
            </a:pPr>
            <a:r>
              <a:rPr lang="en-US" sz="2612">
                <a:solidFill>
                  <a:srgbClr val="000000"/>
                </a:solidFill>
                <a:latin typeface="Open Sans"/>
              </a:rPr>
              <a:t>По живописным оригиналам его картин работали многие другие гравёры.</a:t>
            </a:r>
          </a:p>
          <a:p>
            <a:pPr algn="ctr">
              <a:lnSpc>
                <a:spcPts val="3656"/>
              </a:lnSpc>
            </a:pPr>
            <a:r>
              <a:rPr lang="en-US" sz="2612">
                <a:solidFill>
                  <a:srgbClr val="000000"/>
                </a:solidFill>
                <a:latin typeface="Open Sans"/>
              </a:rPr>
              <a:t>Последователями и подражателями были Питер Лели, Готфрид Кнеллер,  Джон Вуттон.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304759" y="427032"/>
            <a:ext cx="7678482" cy="6463722"/>
          </a:xfrm>
          <a:custGeom>
            <a:avLst/>
            <a:gdLst/>
            <a:ahLst/>
            <a:cxnLst/>
            <a:rect l="l" t="t" r="r" b="b"/>
            <a:pathLst>
              <a:path w="7678482" h="6463722">
                <a:moveTo>
                  <a:pt x="0" y="0"/>
                </a:moveTo>
                <a:lnTo>
                  <a:pt x="7678482" y="0"/>
                </a:lnTo>
                <a:lnTo>
                  <a:pt x="7678482" y="6463722"/>
                </a:lnTo>
                <a:lnTo>
                  <a:pt x="0" y="64637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95250" cap="rnd">
            <a:solidFill>
              <a:srgbClr val="643A23"/>
            </a:solidFill>
            <a:prstDash val="lgDash"/>
            <a:round/>
          </a:ln>
        </p:spPr>
      </p:sp>
      <p:sp>
        <p:nvSpPr>
          <p:cNvPr id="4" name="TextBox 4"/>
          <p:cNvSpPr txBox="1"/>
          <p:nvPr/>
        </p:nvSpPr>
        <p:spPr>
          <a:xfrm>
            <a:off x="2052637" y="8413646"/>
            <a:ext cx="14182725" cy="6569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12"/>
              </a:lnSpc>
            </a:pPr>
            <a:r>
              <a:rPr lang="en-US" sz="3300" spc="201">
                <a:solidFill>
                  <a:srgbClr val="000000"/>
                </a:solidFill>
                <a:latin typeface="Lovelace Bold"/>
              </a:rPr>
              <a:t>mila230206@gmail.com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052638" y="7419236"/>
            <a:ext cx="14182725" cy="1137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>
                <a:solidFill>
                  <a:srgbClr val="000000"/>
                </a:solidFill>
                <a:latin typeface="Kenao Sans Serif"/>
              </a:rPr>
              <a:t>Спасибо за внимание!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362</Words>
  <Application>Microsoft Office PowerPoint</Application>
  <PresentationFormat>Произвольный</PresentationFormat>
  <Paragraphs>31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6" baseType="lpstr">
      <vt:lpstr>Calibri</vt:lpstr>
      <vt:lpstr>Lovelace</vt:lpstr>
      <vt:lpstr>Open Sans</vt:lpstr>
      <vt:lpstr>Arial</vt:lpstr>
      <vt:lpstr>Higuen Elegant Serif</vt:lpstr>
      <vt:lpstr>Lovelace Bold</vt:lpstr>
      <vt:lpstr>Kenao Sans Serif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Антонис Ван Дейк</dc:title>
  <cp:lastModifiedBy>1</cp:lastModifiedBy>
  <cp:revision>2</cp:revision>
  <dcterms:created xsi:type="dcterms:W3CDTF">2006-08-16T00:00:00Z</dcterms:created>
  <dcterms:modified xsi:type="dcterms:W3CDTF">2023-10-29T21:17:55Z</dcterms:modified>
  <dc:identifier>DAFyo1Tdd7g</dc:identifier>
</cp:coreProperties>
</file>